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verag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swald-bold.fntdata"/><Relationship Id="rId12" Type="http://schemas.openxmlformats.org/officeDocument/2006/relationships/slide" Target="slides/slide7.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2cd39aa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2cd39aa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2cd39aa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2cd39aa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1027f1b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1027f1b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CZ</a:t>
            </a:r>
            <a:endParaRPr sz="1200"/>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1f97de3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1f97de3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CZ</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3b0741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3b0741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CZ</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1027f1b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1027f1b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1027f1b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1027f1b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2cd39aa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2cd39aa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2cd39aa5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2cd39aa5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t>
            </a:r>
            <a:endParaRPr/>
          </a:p>
          <a:p>
            <a:pPr indent="0" lvl="0" marL="0" rtl="0" algn="l">
              <a:spcBef>
                <a:spcPts val="0"/>
              </a:spcBef>
              <a:spcAft>
                <a:spcPts val="0"/>
              </a:spcAft>
              <a:buNone/>
            </a:pPr>
            <a:r>
              <a:rPr lang="en"/>
              <a:t>Overall consensus is higher bat speed is better, yet looking at the leaderboard, it is much more nuanced</a:t>
            </a:r>
            <a:endParaRPr/>
          </a:p>
          <a:p>
            <a:pPr indent="0" lvl="0" marL="0" rtl="0" algn="l">
              <a:spcBef>
                <a:spcPts val="0"/>
              </a:spcBef>
              <a:spcAft>
                <a:spcPts val="0"/>
              </a:spcAft>
              <a:buNone/>
            </a:pPr>
            <a:r>
              <a:rPr lang="en"/>
              <a:t>Article done by NBC Sports argued that swing length has a significant impact on a player’s ability to make contact</a:t>
            </a:r>
            <a:endParaRPr/>
          </a:p>
          <a:p>
            <a:pPr indent="0" lvl="0" marL="0" rtl="0" algn="l">
              <a:spcBef>
                <a:spcPts val="0"/>
              </a:spcBef>
              <a:spcAft>
                <a:spcPts val="0"/>
              </a:spcAft>
              <a:buNone/>
            </a:pPr>
            <a:r>
              <a:rPr lang="en"/>
              <a:t>Players with longer-than-average swings have a higher whiff rate</a:t>
            </a:r>
            <a:endParaRPr/>
          </a:p>
          <a:p>
            <a:pPr indent="0" lvl="0" marL="0" rtl="0" algn="l">
              <a:spcBef>
                <a:spcPts val="0"/>
              </a:spcBef>
              <a:spcAft>
                <a:spcPts val="0"/>
              </a:spcAft>
              <a:buNone/>
            </a:pPr>
            <a:r>
              <a:rPr lang="en"/>
              <a:t>“By finding players who have elite bat speed but also short swings, we’re likely to find hitters who can BOTH hit for power but also make consistent contact.” </a:t>
            </a:r>
            <a:endParaRPr/>
          </a:p>
          <a:p>
            <a:pPr indent="0" lvl="0" marL="0" rtl="0" algn="l">
              <a:spcBef>
                <a:spcPts val="0"/>
              </a:spcBef>
              <a:spcAft>
                <a:spcPts val="0"/>
              </a:spcAft>
              <a:buNone/>
            </a:pPr>
            <a:r>
              <a:rPr lang="en"/>
              <a:t>In general, no academic studies / research has been done to determine an ‘ideal’ bat speed for players, nor a desirable goal</a:t>
            </a:r>
            <a:endParaRPr/>
          </a:p>
          <a:p>
            <a:pPr indent="0" lvl="0" marL="0" rtl="0" algn="l">
              <a:spcBef>
                <a:spcPts val="0"/>
              </a:spcBef>
              <a:spcAft>
                <a:spcPts val="0"/>
              </a:spcAft>
              <a:buNone/>
            </a:pPr>
            <a:r>
              <a:rPr lang="en"/>
              <a:t>Understanding the effects of swing speed will provide teams and managers with more information to help answer these questions.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2cd39aa5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2cd39aa5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a:t>
            </a:r>
            <a:endParaRPr/>
          </a:p>
          <a:p>
            <a:pPr indent="0" lvl="0" marL="0" rtl="0" algn="l">
              <a:spcBef>
                <a:spcPts val="0"/>
              </a:spcBef>
              <a:spcAft>
                <a:spcPts val="0"/>
              </a:spcAft>
              <a:buNone/>
            </a:pPr>
            <a:r>
              <a:rPr lang="en"/>
              <a:t>Looking at different factors such as bat speed and swing length and evaluating situations that different swing can be more productive for.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2cd39aa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2cd39aa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1027f1b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1027f1b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NT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Player-level swing data data and hitting performance metrics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Collected from Baseball Savant and Fangraphs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1027f1b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1027f1b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4aec6f0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4aec6f0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2cd39aa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2cd39aa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next, we wanted to find a way to combine all of the variables we previously examined to create one comprehensive metric to evaluate a players swing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nbcsports.com/fantasy/baseball/news/bat-speed-leaderboard-what-is-it-and-why-do-we-care" TargetMode="External"/><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Bat Speed</a:t>
            </a:r>
            <a:endParaRPr/>
          </a:p>
        </p:txBody>
      </p:sp>
      <p:sp>
        <p:nvSpPr>
          <p:cNvPr id="60" name="Google Shape;60;p13"/>
          <p:cNvSpPr txBox="1"/>
          <p:nvPr>
            <p:ph idx="1" type="subTitle"/>
          </p:nvPr>
        </p:nvSpPr>
        <p:spPr>
          <a:xfrm>
            <a:off x="0" y="3077200"/>
            <a:ext cx="9144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a:t>
            </a:r>
            <a:endParaRPr/>
          </a:p>
        </p:txBody>
      </p:sp>
      <p:sp>
        <p:nvSpPr>
          <p:cNvPr id="129" name="Google Shape;129;p22"/>
          <p:cNvSpPr txBox="1"/>
          <p:nvPr>
            <p:ph idx="1" type="body"/>
          </p:nvPr>
        </p:nvSpPr>
        <p:spPr>
          <a:xfrm>
            <a:off x="249150" y="1017725"/>
            <a:ext cx="864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Goal: Create a metric that evaluates a player's swing ability to produce power</a:t>
            </a:r>
            <a:endParaRPr/>
          </a:p>
          <a:p>
            <a:pPr indent="-342900" lvl="0" marL="457200" rtl="0" algn="l">
              <a:spcBef>
                <a:spcPts val="0"/>
              </a:spcBef>
              <a:spcAft>
                <a:spcPts val="0"/>
              </a:spcAft>
              <a:buSzPts val="1800"/>
              <a:buChar char="●"/>
            </a:pPr>
            <a:r>
              <a:rPr lang="en"/>
              <a:t>Factors: bat speed, launch angle, squared-up rate, and blast rate</a:t>
            </a:r>
            <a:endParaRPr/>
          </a:p>
          <a:p>
            <a:pPr indent="-342900" lvl="0" marL="457200" rtl="0" algn="l">
              <a:spcBef>
                <a:spcPts val="0"/>
              </a:spcBef>
              <a:spcAft>
                <a:spcPts val="0"/>
              </a:spcAft>
              <a:buSzPts val="1800"/>
              <a:buChar char="●"/>
            </a:pPr>
            <a:r>
              <a:rPr lang="en"/>
              <a:t>0.6487229 Correlation with ISO </a:t>
            </a:r>
            <a:endParaRPr/>
          </a:p>
          <a:p>
            <a:pPr indent="-342900" lvl="0" marL="457200" rtl="0" algn="l">
              <a:spcBef>
                <a:spcPts val="0"/>
              </a:spcBef>
              <a:spcAft>
                <a:spcPts val="0"/>
              </a:spcAft>
              <a:buSzPts val="1800"/>
              <a:buChar char="●"/>
            </a:pPr>
            <a:r>
              <a:rPr lang="en"/>
              <a:t>0.631 correlation with WRC+</a:t>
            </a:r>
            <a:endParaRPr/>
          </a:p>
        </p:txBody>
      </p:sp>
      <p:pic>
        <p:nvPicPr>
          <p:cNvPr id="130" name="Google Shape;130;p22" title="Screenshot 2025-05-01 at 1.55.24 PM.png"/>
          <p:cNvPicPr preferRelativeResize="0"/>
          <p:nvPr/>
        </p:nvPicPr>
        <p:blipFill rotWithShape="1">
          <a:blip r:embed="rId3">
            <a:alphaModFix/>
          </a:blip>
          <a:srcRect b="53396" l="4635" r="13891" t="4542"/>
          <a:stretch/>
        </p:blipFill>
        <p:spPr>
          <a:xfrm>
            <a:off x="102000" y="2889475"/>
            <a:ext cx="2240625" cy="2163349"/>
          </a:xfrm>
          <a:prstGeom prst="rect">
            <a:avLst/>
          </a:prstGeom>
          <a:noFill/>
          <a:ln>
            <a:noFill/>
          </a:ln>
        </p:spPr>
      </p:pic>
      <p:pic>
        <p:nvPicPr>
          <p:cNvPr id="131" name="Google Shape;131;p22"/>
          <p:cNvPicPr preferRelativeResize="0"/>
          <p:nvPr/>
        </p:nvPicPr>
        <p:blipFill>
          <a:blip r:embed="rId4">
            <a:alphaModFix/>
          </a:blip>
          <a:stretch>
            <a:fillRect/>
          </a:stretch>
        </p:blipFill>
        <p:spPr>
          <a:xfrm>
            <a:off x="2416575" y="3000912"/>
            <a:ext cx="3281175" cy="1940475"/>
          </a:xfrm>
          <a:prstGeom prst="rect">
            <a:avLst/>
          </a:prstGeom>
          <a:noFill/>
          <a:ln>
            <a:noFill/>
          </a:ln>
        </p:spPr>
      </p:pic>
      <p:pic>
        <p:nvPicPr>
          <p:cNvPr id="132" name="Google Shape;132;p22" title="Screenshot 2025-04-28 at 2.40.05 PM.png"/>
          <p:cNvPicPr preferRelativeResize="0"/>
          <p:nvPr/>
        </p:nvPicPr>
        <p:blipFill>
          <a:blip r:embed="rId5">
            <a:alphaModFix/>
          </a:blip>
          <a:stretch>
            <a:fillRect/>
          </a:stretch>
        </p:blipFill>
        <p:spPr>
          <a:xfrm>
            <a:off x="5771700" y="2983427"/>
            <a:ext cx="3324226" cy="1975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a:t>
            </a:r>
            <a:endParaRPr/>
          </a:p>
        </p:txBody>
      </p:sp>
      <p:sp>
        <p:nvSpPr>
          <p:cNvPr id="138" name="Google Shape;138;p23"/>
          <p:cNvSpPr txBox="1"/>
          <p:nvPr>
            <p:ph idx="1" type="body"/>
          </p:nvPr>
        </p:nvSpPr>
        <p:spPr>
          <a:xfrm>
            <a:off x="99150" y="1152475"/>
            <a:ext cx="894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Goal: Create a metric that evaluates a player's swing ability to produce contact</a:t>
            </a:r>
            <a:endParaRPr/>
          </a:p>
          <a:p>
            <a:pPr indent="-342900" lvl="0" marL="457200" rtl="0" algn="l">
              <a:spcBef>
                <a:spcPts val="0"/>
              </a:spcBef>
              <a:spcAft>
                <a:spcPts val="0"/>
              </a:spcAft>
              <a:buSzPts val="1800"/>
              <a:buChar char="●"/>
            </a:pPr>
            <a:r>
              <a:rPr lang="en"/>
              <a:t>Factors: swing length, squared-up rate, launch angle, and whiff rate</a:t>
            </a:r>
            <a:endParaRPr/>
          </a:p>
          <a:p>
            <a:pPr indent="-342900" lvl="0" marL="457200" rtl="0" algn="l">
              <a:spcBef>
                <a:spcPts val="0"/>
              </a:spcBef>
              <a:spcAft>
                <a:spcPts val="0"/>
              </a:spcAft>
              <a:buSzPts val="1800"/>
              <a:buChar char="●"/>
            </a:pPr>
            <a:r>
              <a:rPr lang="en"/>
              <a:t>0.32 correlation with Batting Average </a:t>
            </a:r>
            <a:endParaRPr/>
          </a:p>
          <a:p>
            <a:pPr indent="-342900" lvl="0" marL="457200" rtl="0" algn="l">
              <a:spcBef>
                <a:spcPts val="0"/>
              </a:spcBef>
              <a:spcAft>
                <a:spcPts val="0"/>
              </a:spcAft>
              <a:buSzPts val="1800"/>
              <a:buChar char="●"/>
            </a:pPr>
            <a:r>
              <a:rPr lang="en"/>
              <a:t>–0.004 correlation with WRC+</a:t>
            </a:r>
            <a:endParaRPr/>
          </a:p>
        </p:txBody>
      </p:sp>
      <p:pic>
        <p:nvPicPr>
          <p:cNvPr id="139" name="Google Shape;139;p23" title="Screenshot 2025-05-01 at 1.55.24 PM.png"/>
          <p:cNvPicPr preferRelativeResize="0"/>
          <p:nvPr/>
        </p:nvPicPr>
        <p:blipFill rotWithShape="1">
          <a:blip r:embed="rId3">
            <a:alphaModFix/>
          </a:blip>
          <a:srcRect b="2359" l="1749" r="7151" t="53863"/>
          <a:stretch/>
        </p:blipFill>
        <p:spPr>
          <a:xfrm>
            <a:off x="78325" y="2945975"/>
            <a:ext cx="2345850" cy="2108151"/>
          </a:xfrm>
          <a:prstGeom prst="rect">
            <a:avLst/>
          </a:prstGeom>
          <a:noFill/>
          <a:ln>
            <a:noFill/>
          </a:ln>
        </p:spPr>
      </p:pic>
      <p:pic>
        <p:nvPicPr>
          <p:cNvPr id="140" name="Google Shape;140;p23"/>
          <p:cNvPicPr preferRelativeResize="0"/>
          <p:nvPr/>
        </p:nvPicPr>
        <p:blipFill rotWithShape="1">
          <a:blip r:embed="rId4">
            <a:alphaModFix/>
          </a:blip>
          <a:srcRect b="0" l="0" r="2950" t="0"/>
          <a:stretch/>
        </p:blipFill>
        <p:spPr>
          <a:xfrm>
            <a:off x="2616860" y="3042775"/>
            <a:ext cx="3116676" cy="1914525"/>
          </a:xfrm>
          <a:prstGeom prst="rect">
            <a:avLst/>
          </a:prstGeom>
          <a:noFill/>
          <a:ln>
            <a:noFill/>
          </a:ln>
        </p:spPr>
      </p:pic>
      <p:pic>
        <p:nvPicPr>
          <p:cNvPr id="141" name="Google Shape;141;p23"/>
          <p:cNvPicPr preferRelativeResize="0"/>
          <p:nvPr/>
        </p:nvPicPr>
        <p:blipFill rotWithShape="1">
          <a:blip r:embed="rId5">
            <a:alphaModFix/>
          </a:blip>
          <a:srcRect b="0" l="0" r="4278" t="0"/>
          <a:stretch/>
        </p:blipFill>
        <p:spPr>
          <a:xfrm>
            <a:off x="5934050" y="3022175"/>
            <a:ext cx="3072575" cy="191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47" name="Google Shape;147;p24"/>
          <p:cNvSpPr txBox="1"/>
          <p:nvPr>
            <p:ph idx="1" type="body"/>
          </p:nvPr>
        </p:nvSpPr>
        <p:spPr>
          <a:xfrm>
            <a:off x="0" y="1151225"/>
            <a:ext cx="91440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Power Plus/Swing Plus are good indicators for success of hitters, while Contact Plus is not</a:t>
            </a:r>
            <a:endParaRPr sz="1700"/>
          </a:p>
          <a:p>
            <a:pPr indent="-317500" lvl="1" marL="914400" rtl="0" algn="l">
              <a:spcBef>
                <a:spcPts val="0"/>
              </a:spcBef>
              <a:spcAft>
                <a:spcPts val="0"/>
              </a:spcAft>
              <a:buSzPts val="1400"/>
              <a:buChar char="○"/>
            </a:pPr>
            <a:r>
              <a:rPr lang="en"/>
              <a:t>Supports the recent trend in baseball that prioritizes power</a:t>
            </a:r>
            <a:endParaRPr/>
          </a:p>
          <a:p>
            <a:pPr indent="-317500" lvl="1" marL="914400" rtl="0" algn="l">
              <a:spcBef>
                <a:spcPts val="0"/>
              </a:spcBef>
              <a:spcAft>
                <a:spcPts val="0"/>
              </a:spcAft>
              <a:buSzPts val="1400"/>
              <a:buChar char="○"/>
            </a:pPr>
            <a:r>
              <a:rPr lang="en"/>
              <a:t>Does not mean contact hitters are unimportant</a:t>
            </a:r>
            <a:endParaRPr/>
          </a:p>
          <a:p>
            <a:pPr indent="-317500" lvl="1" marL="914400" rtl="0" algn="l">
              <a:spcBef>
                <a:spcPts val="0"/>
              </a:spcBef>
              <a:spcAft>
                <a:spcPts val="0"/>
              </a:spcAft>
              <a:buSzPts val="1400"/>
              <a:buChar char="○"/>
            </a:pPr>
            <a:r>
              <a:rPr lang="en"/>
              <a:t>Limitations of </a:t>
            </a:r>
            <a:r>
              <a:rPr lang="en"/>
              <a:t>these</a:t>
            </a:r>
            <a:r>
              <a:rPr lang="en"/>
              <a:t> stat</a:t>
            </a:r>
            <a:r>
              <a:rPr lang="en"/>
              <a:t>s</a:t>
            </a:r>
            <a:r>
              <a:rPr lang="en"/>
              <a:t> largely reflect their narrow focus on swing outcomes, while excluding other important aspects of player value </a:t>
            </a:r>
            <a:endParaRPr/>
          </a:p>
        </p:txBody>
      </p:sp>
      <p:pic>
        <p:nvPicPr>
          <p:cNvPr descr="Indiana star Kyle Schwarber hits two homers in NLCS Game 2" id="148" name="Google Shape;148;p24"/>
          <p:cNvPicPr preferRelativeResize="0"/>
          <p:nvPr/>
        </p:nvPicPr>
        <p:blipFill>
          <a:blip r:embed="rId3">
            <a:alphaModFix/>
          </a:blip>
          <a:stretch>
            <a:fillRect/>
          </a:stretch>
        </p:blipFill>
        <p:spPr>
          <a:xfrm>
            <a:off x="763775" y="2972550"/>
            <a:ext cx="3109050" cy="1748475"/>
          </a:xfrm>
          <a:prstGeom prst="rect">
            <a:avLst/>
          </a:prstGeom>
          <a:noFill/>
          <a:ln>
            <a:noFill/>
          </a:ln>
        </p:spPr>
      </p:pic>
      <p:pic>
        <p:nvPicPr>
          <p:cNvPr descr="Anthony Volpe not changing approach to spring camp" id="149" name="Google Shape;149;p24"/>
          <p:cNvPicPr preferRelativeResize="0"/>
          <p:nvPr/>
        </p:nvPicPr>
        <p:blipFill>
          <a:blip r:embed="rId4">
            <a:alphaModFix/>
          </a:blip>
          <a:stretch>
            <a:fillRect/>
          </a:stretch>
        </p:blipFill>
        <p:spPr>
          <a:xfrm>
            <a:off x="4613823" y="2944725"/>
            <a:ext cx="3206095" cy="1804125"/>
          </a:xfrm>
          <a:prstGeom prst="rect">
            <a:avLst/>
          </a:prstGeom>
          <a:noFill/>
          <a:ln>
            <a:noFill/>
          </a:ln>
        </p:spPr>
      </p:pic>
      <p:sp>
        <p:nvSpPr>
          <p:cNvPr id="150" name="Google Shape;150;p24"/>
          <p:cNvSpPr txBox="1"/>
          <p:nvPr/>
        </p:nvSpPr>
        <p:spPr>
          <a:xfrm>
            <a:off x="238550" y="4748850"/>
            <a:ext cx="41595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Average"/>
                <a:ea typeface="Average"/>
                <a:cs typeface="Average"/>
                <a:sym typeface="Average"/>
              </a:rPr>
              <a:t>Schwarber: 2.39 S+ (6th), 135.29 wRC+ (19th), 3.4 WAR (79th)</a:t>
            </a:r>
            <a:endParaRPr sz="1100">
              <a:solidFill>
                <a:schemeClr val="accent3"/>
              </a:solidFill>
              <a:latin typeface="Average"/>
              <a:ea typeface="Average"/>
              <a:cs typeface="Average"/>
              <a:sym typeface="Average"/>
            </a:endParaRPr>
          </a:p>
          <a:p>
            <a:pPr indent="0" lvl="0" marL="0" rtl="0" algn="l">
              <a:spcBef>
                <a:spcPts val="0"/>
              </a:spcBef>
              <a:spcAft>
                <a:spcPts val="0"/>
              </a:spcAft>
              <a:buNone/>
            </a:pPr>
            <a:r>
              <a:t/>
            </a:r>
            <a:endParaRPr sz="1100">
              <a:solidFill>
                <a:schemeClr val="accent3"/>
              </a:solidFill>
              <a:latin typeface="Average"/>
              <a:ea typeface="Average"/>
              <a:cs typeface="Average"/>
              <a:sym typeface="Average"/>
            </a:endParaRPr>
          </a:p>
        </p:txBody>
      </p:sp>
      <p:sp>
        <p:nvSpPr>
          <p:cNvPr id="151" name="Google Shape;151;p24"/>
          <p:cNvSpPr txBox="1"/>
          <p:nvPr/>
        </p:nvSpPr>
        <p:spPr>
          <a:xfrm>
            <a:off x="4137125" y="4721025"/>
            <a:ext cx="41595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Average"/>
                <a:ea typeface="Average"/>
                <a:cs typeface="Average"/>
                <a:sym typeface="Average"/>
              </a:rPr>
              <a:t>Volpe</a:t>
            </a:r>
            <a:r>
              <a:rPr lang="en" sz="1100">
                <a:solidFill>
                  <a:schemeClr val="accent3"/>
                </a:solidFill>
                <a:latin typeface="Average"/>
                <a:ea typeface="Average"/>
                <a:cs typeface="Average"/>
                <a:sym typeface="Average"/>
              </a:rPr>
              <a:t>: -1.10 S+ (181st), 85.9 wRC+ (117th), 3.4 WAR (80th)</a:t>
            </a:r>
            <a:endParaRPr sz="1100">
              <a:solidFill>
                <a:schemeClr val="accent3"/>
              </a:solidFill>
              <a:latin typeface="Average"/>
              <a:ea typeface="Average"/>
              <a:cs typeface="Average"/>
              <a:sym typeface="Average"/>
            </a:endParaRPr>
          </a:p>
          <a:p>
            <a:pPr indent="0" lvl="0" marL="0" rtl="0" algn="l">
              <a:spcBef>
                <a:spcPts val="0"/>
              </a:spcBef>
              <a:spcAft>
                <a:spcPts val="0"/>
              </a:spcAft>
              <a:buNone/>
            </a:pPr>
            <a:r>
              <a:t/>
            </a:r>
            <a:endParaRPr sz="1100">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World Applications </a:t>
            </a:r>
            <a:endParaRPr/>
          </a:p>
        </p:txBody>
      </p:sp>
      <p:sp>
        <p:nvSpPr>
          <p:cNvPr id="157" name="Google Shape;157;p25"/>
          <p:cNvSpPr txBox="1"/>
          <p:nvPr>
            <p:ph idx="1" type="body"/>
          </p:nvPr>
        </p:nvSpPr>
        <p:spPr>
          <a:xfrm>
            <a:off x="311700" y="1152475"/>
            <a:ext cx="5575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the metrics we have created</a:t>
            </a:r>
            <a:r>
              <a:rPr lang="en"/>
              <a:t> (Swing+, Power+, Contact+)</a:t>
            </a:r>
            <a:r>
              <a:rPr lang="en"/>
              <a:t>, managers are able to set batting lineups based on their roster’s proficiency in each statistic</a:t>
            </a:r>
            <a:r>
              <a:rPr lang="en"/>
              <a:t>.</a:t>
            </a:r>
            <a:endParaRPr/>
          </a:p>
          <a:p>
            <a:pPr indent="-342900" lvl="0" marL="457200" rtl="0" algn="l">
              <a:spcBef>
                <a:spcPts val="0"/>
              </a:spcBef>
              <a:spcAft>
                <a:spcPts val="0"/>
              </a:spcAft>
              <a:buSzPts val="1800"/>
              <a:buChar char="●"/>
            </a:pPr>
            <a:r>
              <a:rPr lang="en"/>
              <a:t>Teams will be able to shop the trade market and free agency for players who are highly capable in these different categories, allowing them to fill any ‘gaps’ in their batting orders. </a:t>
            </a:r>
            <a:endParaRPr/>
          </a:p>
        </p:txBody>
      </p:sp>
      <p:pic>
        <p:nvPicPr>
          <p:cNvPr id="158" name="Google Shape;158;p25"/>
          <p:cNvPicPr preferRelativeResize="0"/>
          <p:nvPr/>
        </p:nvPicPr>
        <p:blipFill>
          <a:blip r:embed="rId3">
            <a:alphaModFix/>
          </a:blip>
          <a:stretch>
            <a:fillRect/>
          </a:stretch>
        </p:blipFill>
        <p:spPr>
          <a:xfrm>
            <a:off x="6013850" y="1876775"/>
            <a:ext cx="2951700" cy="196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Non-Technical Deliverable</a:t>
            </a:r>
            <a:endParaRPr/>
          </a:p>
          <a:p>
            <a:pPr indent="0" lvl="0" marL="0" rtl="0" algn="l">
              <a:spcBef>
                <a:spcPts val="0"/>
              </a:spcBef>
              <a:spcAft>
                <a:spcPts val="0"/>
              </a:spcAft>
              <a:buNone/>
            </a:pPr>
            <a:r>
              <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Created a </a:t>
            </a:r>
            <a:r>
              <a:rPr lang="en"/>
              <a:t>recommended</a:t>
            </a:r>
            <a:r>
              <a:rPr lang="en"/>
              <a:t> lineup for the 2024 Chicago White Sox</a:t>
            </a:r>
            <a:endParaRPr/>
          </a:p>
        </p:txBody>
      </p:sp>
      <p:pic>
        <p:nvPicPr>
          <p:cNvPr id="165" name="Google Shape;165;p26" title="Screenshot 2025-05-02 at 10.30.46 AM.png"/>
          <p:cNvPicPr preferRelativeResize="0"/>
          <p:nvPr/>
        </p:nvPicPr>
        <p:blipFill rotWithShape="1">
          <a:blip r:embed="rId3">
            <a:alphaModFix/>
          </a:blip>
          <a:srcRect b="4935" l="2285" r="1690" t="4509"/>
          <a:stretch/>
        </p:blipFill>
        <p:spPr>
          <a:xfrm>
            <a:off x="225375" y="2299325"/>
            <a:ext cx="4422825" cy="2402824"/>
          </a:xfrm>
          <a:prstGeom prst="rect">
            <a:avLst/>
          </a:prstGeom>
          <a:noFill/>
          <a:ln>
            <a:noFill/>
          </a:ln>
        </p:spPr>
      </p:pic>
      <p:pic>
        <p:nvPicPr>
          <p:cNvPr id="166" name="Google Shape;166;p26" title="Screenshot 2025-05-02 at 10.31.01 AM.png"/>
          <p:cNvPicPr preferRelativeResize="0"/>
          <p:nvPr/>
        </p:nvPicPr>
        <p:blipFill rotWithShape="1">
          <a:blip r:embed="rId4">
            <a:alphaModFix/>
          </a:blip>
          <a:srcRect b="3222" l="2286" r="10093" t="1720"/>
          <a:stretch/>
        </p:blipFill>
        <p:spPr>
          <a:xfrm>
            <a:off x="4781700" y="2169317"/>
            <a:ext cx="4260301" cy="26628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72" name="Google Shape;172;p27"/>
          <p:cNvSpPr txBox="1"/>
          <p:nvPr>
            <p:ph idx="1" type="body"/>
          </p:nvPr>
        </p:nvSpPr>
        <p:spPr>
          <a:xfrm>
            <a:off x="233450" y="1334850"/>
            <a:ext cx="5341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pitch count data or more advanced situational context would provide managers and players with even more insight into what swing types are desirable for </a:t>
            </a:r>
            <a:r>
              <a:rPr lang="en"/>
              <a:t>different</a:t>
            </a:r>
            <a:r>
              <a:rPr lang="en"/>
              <a:t> events. </a:t>
            </a:r>
            <a:endParaRPr/>
          </a:p>
          <a:p>
            <a:pPr indent="-342900" lvl="0" marL="457200" rtl="0" algn="l">
              <a:spcBef>
                <a:spcPts val="0"/>
              </a:spcBef>
              <a:spcAft>
                <a:spcPts val="0"/>
              </a:spcAft>
              <a:buSzPts val="1800"/>
              <a:buChar char="●"/>
            </a:pPr>
            <a:r>
              <a:rPr lang="en"/>
              <a:t>More years of data would allows us to examine how player’s swings change / vary from year to year, which could tell us if changes in their approaches led to </a:t>
            </a:r>
            <a:r>
              <a:rPr lang="en"/>
              <a:t>positive</a:t>
            </a:r>
            <a:r>
              <a:rPr lang="en"/>
              <a:t> or negative outcomes. </a:t>
            </a:r>
            <a:endParaRPr/>
          </a:p>
        </p:txBody>
      </p:sp>
      <p:pic>
        <p:nvPicPr>
          <p:cNvPr id="173" name="Google Shape;173;p27"/>
          <p:cNvPicPr preferRelativeResize="0"/>
          <p:nvPr/>
        </p:nvPicPr>
        <p:blipFill>
          <a:blip r:embed="rId3">
            <a:alphaModFix/>
          </a:blip>
          <a:stretch>
            <a:fillRect/>
          </a:stretch>
        </p:blipFill>
        <p:spPr>
          <a:xfrm>
            <a:off x="5574950" y="1170125"/>
            <a:ext cx="3264251" cy="3264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6" name="Google Shape;66;p14"/>
          <p:cNvSpPr txBox="1"/>
          <p:nvPr>
            <p:ph idx="1" type="body"/>
          </p:nvPr>
        </p:nvSpPr>
        <p:spPr>
          <a:xfrm>
            <a:off x="158650" y="1201600"/>
            <a:ext cx="5194800" cy="353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Bat Speed is measured in the average MPH of competitive swings for a hitter</a:t>
            </a:r>
            <a:endParaRPr sz="6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lang="en"/>
              <a:t>Data for bat speed in the MLB is relatively new, having been introduced during the 2023 All-Star break</a:t>
            </a:r>
            <a:endParaRPr sz="600"/>
          </a:p>
          <a:p>
            <a:pPr indent="0" lvl="0" marL="457200" rtl="0" algn="l">
              <a:spcBef>
                <a:spcPts val="1200"/>
              </a:spcBef>
              <a:spcAft>
                <a:spcPts val="0"/>
              </a:spcAft>
              <a:buNone/>
            </a:pPr>
            <a:r>
              <a:t/>
            </a:r>
            <a:endParaRPr sz="600"/>
          </a:p>
          <a:p>
            <a:pPr indent="-342900" lvl="0" marL="457200" rtl="0" algn="l">
              <a:spcBef>
                <a:spcPts val="1200"/>
              </a:spcBef>
              <a:spcAft>
                <a:spcPts val="0"/>
              </a:spcAft>
              <a:buSzPts val="1800"/>
              <a:buChar char="●"/>
            </a:pPr>
            <a:r>
              <a:rPr lang="en"/>
              <a:t>Not many academic studies done to evaluate the effect that a player’s swing speed has on individual and team performance</a:t>
            </a:r>
            <a:endParaRPr/>
          </a:p>
          <a:p>
            <a:pPr indent="0" lvl="0" marL="457200" rtl="0" algn="l">
              <a:spcBef>
                <a:spcPts val="1200"/>
              </a:spcBef>
              <a:spcAft>
                <a:spcPts val="1200"/>
              </a:spcAft>
              <a:buNone/>
            </a:pPr>
            <a:r>
              <a:t/>
            </a:r>
            <a:endParaRPr/>
          </a:p>
        </p:txBody>
      </p:sp>
      <p:pic>
        <p:nvPicPr>
          <p:cNvPr id="67" name="Google Shape;67;p14"/>
          <p:cNvPicPr preferRelativeResize="0"/>
          <p:nvPr/>
        </p:nvPicPr>
        <p:blipFill rotWithShape="1">
          <a:blip r:embed="rId3">
            <a:alphaModFix/>
          </a:blip>
          <a:srcRect b="0" l="0" r="62607" t="0"/>
          <a:stretch/>
        </p:blipFill>
        <p:spPr>
          <a:xfrm>
            <a:off x="5635488" y="1575912"/>
            <a:ext cx="3419276" cy="1592150"/>
          </a:xfrm>
          <a:prstGeom prst="rect">
            <a:avLst/>
          </a:prstGeom>
          <a:noFill/>
          <a:ln>
            <a:noFill/>
          </a:ln>
        </p:spPr>
      </p:pic>
      <p:pic>
        <p:nvPicPr>
          <p:cNvPr id="68" name="Google Shape;68;p14"/>
          <p:cNvPicPr preferRelativeResize="0"/>
          <p:nvPr/>
        </p:nvPicPr>
        <p:blipFill>
          <a:blip r:embed="rId4">
            <a:alphaModFix/>
          </a:blip>
          <a:stretch>
            <a:fillRect/>
          </a:stretch>
        </p:blipFill>
        <p:spPr>
          <a:xfrm>
            <a:off x="5648525" y="3196688"/>
            <a:ext cx="3419275" cy="1164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info </a:t>
            </a:r>
            <a:endParaRPr/>
          </a:p>
        </p:txBody>
      </p:sp>
      <p:sp>
        <p:nvSpPr>
          <p:cNvPr id="74" name="Google Shape;74;p15"/>
          <p:cNvSpPr txBox="1"/>
          <p:nvPr>
            <p:ph idx="1" type="body"/>
          </p:nvPr>
        </p:nvSpPr>
        <p:spPr>
          <a:xfrm>
            <a:off x="97775" y="1070275"/>
            <a:ext cx="5115600" cy="413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Overall consensus is higher bat speed is better, yet looking at the leaderboard, it is much more nuanced</a:t>
            </a:r>
            <a:endParaRPr sz="100"/>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en" u="sng">
                <a:solidFill>
                  <a:schemeClr val="hlink"/>
                </a:solidFill>
                <a:hlinkClick r:id="rId3"/>
              </a:rPr>
              <a:t>Article</a:t>
            </a:r>
            <a:r>
              <a:rPr lang="en"/>
              <a:t> done by NBC Sports argued that swing length has a significant impact on a player’s ability to make contact</a:t>
            </a:r>
            <a:endParaRPr sz="100"/>
          </a:p>
          <a:p>
            <a:pPr indent="0" lvl="0" marL="457200" rtl="0" algn="l">
              <a:spcBef>
                <a:spcPts val="1200"/>
              </a:spcBef>
              <a:spcAft>
                <a:spcPts val="0"/>
              </a:spcAft>
              <a:buNone/>
            </a:pPr>
            <a:r>
              <a:t/>
            </a:r>
            <a:endParaRPr sz="100"/>
          </a:p>
          <a:p>
            <a:pPr indent="-342900" lvl="0" marL="457200" rtl="0" algn="l">
              <a:spcBef>
                <a:spcPts val="1200"/>
              </a:spcBef>
              <a:spcAft>
                <a:spcPts val="0"/>
              </a:spcAft>
              <a:buSzPts val="1800"/>
              <a:buChar char="●"/>
            </a:pPr>
            <a:r>
              <a:rPr lang="en"/>
              <a:t>In general, no academic studies / research has been done to determine an ‘ideal’ bat speed for players, nor a desirable goal</a:t>
            </a:r>
            <a:endParaRPr/>
          </a:p>
          <a:p>
            <a:pPr indent="0" lvl="0" marL="0" rtl="0" algn="l">
              <a:spcBef>
                <a:spcPts val="1200"/>
              </a:spcBef>
              <a:spcAft>
                <a:spcPts val="1200"/>
              </a:spcAft>
              <a:buNone/>
            </a:pPr>
            <a:r>
              <a:t/>
            </a:r>
            <a:endParaRPr/>
          </a:p>
        </p:txBody>
      </p:sp>
      <p:pic>
        <p:nvPicPr>
          <p:cNvPr descr="Giancarlo Stanton's Legendary Power Is Unmatched, Both In The Statcast Era  And In Tall Tales" id="75" name="Google Shape;75;p15"/>
          <p:cNvPicPr preferRelativeResize="0"/>
          <p:nvPr/>
        </p:nvPicPr>
        <p:blipFill>
          <a:blip r:embed="rId4">
            <a:alphaModFix/>
          </a:blip>
          <a:stretch>
            <a:fillRect/>
          </a:stretch>
        </p:blipFill>
        <p:spPr>
          <a:xfrm>
            <a:off x="5409050" y="1584975"/>
            <a:ext cx="3643724" cy="2430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of interest</a:t>
            </a:r>
            <a:endParaRPr/>
          </a:p>
        </p:txBody>
      </p:sp>
      <p:sp>
        <p:nvSpPr>
          <p:cNvPr id="81" name="Google Shape;81;p16"/>
          <p:cNvSpPr txBox="1"/>
          <p:nvPr>
            <p:ph idx="1" type="body"/>
          </p:nvPr>
        </p:nvSpPr>
        <p:spPr>
          <a:xfrm>
            <a:off x="311700" y="1706163"/>
            <a:ext cx="4314600" cy="2448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Building the ‘perfect’ swing for different desired outcomes</a:t>
            </a:r>
            <a:endParaRPr/>
          </a:p>
          <a:p>
            <a:pPr indent="-330200" lvl="1" marL="914400" rtl="0" algn="l">
              <a:spcBef>
                <a:spcPts val="0"/>
              </a:spcBef>
              <a:spcAft>
                <a:spcPts val="0"/>
              </a:spcAft>
              <a:buSzPts val="1600"/>
              <a:buChar char="○"/>
            </a:pPr>
            <a:r>
              <a:rPr lang="en" sz="1600"/>
              <a:t>How can you use measures of a batter’s swing such as bat speed and swing length to predict the success of the hitter?</a:t>
            </a:r>
            <a:endParaRPr sz="1600"/>
          </a:p>
          <a:p>
            <a:pPr indent="-330200" lvl="1" marL="914400" rtl="0" algn="l">
              <a:spcBef>
                <a:spcPts val="0"/>
              </a:spcBef>
              <a:spcAft>
                <a:spcPts val="0"/>
              </a:spcAft>
              <a:buSzPts val="1600"/>
              <a:buChar char="○"/>
            </a:pPr>
            <a:r>
              <a:rPr lang="en" sz="1600"/>
              <a:t>How bat speed and other factors contribute to exit velocity?</a:t>
            </a:r>
            <a:endParaRPr sz="1600"/>
          </a:p>
        </p:txBody>
      </p:sp>
      <p:pic>
        <p:nvPicPr>
          <p:cNvPr id="82" name="Google Shape;82;p16"/>
          <p:cNvPicPr preferRelativeResize="0"/>
          <p:nvPr/>
        </p:nvPicPr>
        <p:blipFill>
          <a:blip r:embed="rId3">
            <a:alphaModFix/>
          </a:blip>
          <a:stretch>
            <a:fillRect/>
          </a:stretch>
        </p:blipFill>
        <p:spPr>
          <a:xfrm>
            <a:off x="4978825" y="1527845"/>
            <a:ext cx="3603349" cy="280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important?</a:t>
            </a:r>
            <a:endParaRPr/>
          </a:p>
        </p:txBody>
      </p:sp>
      <p:sp>
        <p:nvSpPr>
          <p:cNvPr id="88" name="Google Shape;88;p17"/>
          <p:cNvSpPr txBox="1"/>
          <p:nvPr>
            <p:ph idx="1" type="body"/>
          </p:nvPr>
        </p:nvSpPr>
        <p:spPr>
          <a:xfrm>
            <a:off x="375975" y="1017725"/>
            <a:ext cx="8654400" cy="3056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t>Building the Perfect Swing &amp; Maximizing Performance</a:t>
            </a:r>
            <a:endParaRPr b="1" sz="1400"/>
          </a:p>
          <a:p>
            <a:pPr indent="-317500" lvl="0" marL="457200" rtl="0" algn="l">
              <a:spcBef>
                <a:spcPts val="1200"/>
              </a:spcBef>
              <a:spcAft>
                <a:spcPts val="0"/>
              </a:spcAft>
              <a:buClr>
                <a:schemeClr val="dk2"/>
              </a:buClr>
              <a:buSzPts val="1400"/>
              <a:buChar char="●"/>
            </a:pPr>
            <a:r>
              <a:rPr b="1" lang="en" sz="1400"/>
              <a:t>Managers:</a:t>
            </a:r>
            <a:endParaRPr b="1" sz="1400"/>
          </a:p>
          <a:p>
            <a:pPr indent="-317500" lvl="1" marL="914400" rtl="0" algn="l">
              <a:spcBef>
                <a:spcPts val="0"/>
              </a:spcBef>
              <a:spcAft>
                <a:spcPts val="0"/>
              </a:spcAft>
              <a:buClr>
                <a:schemeClr val="dk2"/>
              </a:buClr>
              <a:buSzPts val="1400"/>
              <a:buChar char="○"/>
            </a:pPr>
            <a:r>
              <a:rPr lang="en"/>
              <a:t>Optimize player roles by balancing power vs. contact in lineup construction.</a:t>
            </a:r>
            <a:endParaRPr/>
          </a:p>
          <a:p>
            <a:pPr indent="-317500" lvl="1" marL="914400" rtl="0" algn="l">
              <a:spcBef>
                <a:spcPts val="0"/>
              </a:spcBef>
              <a:spcAft>
                <a:spcPts val="0"/>
              </a:spcAft>
              <a:buClr>
                <a:schemeClr val="dk2"/>
              </a:buClr>
              <a:buSzPts val="1400"/>
              <a:buChar char="○"/>
            </a:pPr>
            <a:r>
              <a:rPr lang="en"/>
              <a:t>Identify when to emphasize HRs, doubles, or high-contact approaches based on game situations.</a:t>
            </a:r>
            <a:endParaRPr/>
          </a:p>
          <a:p>
            <a:pPr indent="-317500" lvl="0" marL="457200" rtl="0" algn="l">
              <a:spcBef>
                <a:spcPts val="0"/>
              </a:spcBef>
              <a:spcAft>
                <a:spcPts val="0"/>
              </a:spcAft>
              <a:buClr>
                <a:schemeClr val="dk2"/>
              </a:buClr>
              <a:buSzPts val="1400"/>
              <a:buChar char="●"/>
            </a:pPr>
            <a:r>
              <a:rPr b="1" lang="en" sz="1400"/>
              <a:t>Players:</a:t>
            </a:r>
            <a:endParaRPr b="1" sz="1400"/>
          </a:p>
          <a:p>
            <a:pPr indent="-317500" lvl="1" marL="914400" rtl="0" algn="l">
              <a:spcBef>
                <a:spcPts val="0"/>
              </a:spcBef>
              <a:spcAft>
                <a:spcPts val="0"/>
              </a:spcAft>
              <a:buClr>
                <a:schemeClr val="dk2"/>
              </a:buClr>
              <a:buSzPts val="1400"/>
              <a:buChar char="○"/>
            </a:pPr>
            <a:r>
              <a:rPr lang="en"/>
              <a:t>Adjust bat speed, swing length, and launch angle based on role and situation.</a:t>
            </a:r>
            <a:endParaRPr/>
          </a:p>
          <a:p>
            <a:pPr indent="-317500" lvl="1" marL="914400" rtl="0" algn="l">
              <a:spcBef>
                <a:spcPts val="0"/>
              </a:spcBef>
              <a:spcAft>
                <a:spcPts val="0"/>
              </a:spcAft>
              <a:buClr>
                <a:schemeClr val="dk2"/>
              </a:buClr>
              <a:buSzPts val="1400"/>
              <a:buChar char="○"/>
            </a:pPr>
            <a:r>
              <a:rPr lang="en"/>
              <a:t>Improve timing and contact quality to maximize exit velocity rather than relying solely on bat speed.</a:t>
            </a:r>
            <a:endParaRPr/>
          </a:p>
          <a:p>
            <a:pPr indent="0" lvl="0" marL="0" rtl="0" algn="l">
              <a:spcBef>
                <a:spcPts val="1200"/>
              </a:spcBef>
              <a:spcAft>
                <a:spcPts val="0"/>
              </a:spcAft>
              <a:buNone/>
            </a:pPr>
            <a:r>
              <a:t/>
            </a:r>
            <a:endParaRPr b="1" sz="1400"/>
          </a:p>
          <a:p>
            <a:pPr indent="0" lvl="0" marL="0" rtl="0" algn="l">
              <a:spcBef>
                <a:spcPts val="1200"/>
              </a:spcBef>
              <a:spcAft>
                <a:spcPts val="1200"/>
              </a:spcAft>
              <a:buNone/>
            </a:pPr>
            <a:r>
              <a:t/>
            </a:r>
            <a:endParaRPr sz="1400"/>
          </a:p>
        </p:txBody>
      </p:sp>
      <p:pic>
        <p:nvPicPr>
          <p:cNvPr descr="Aaron Judge gives vote of approval to Yankees manager Aaron Boone despite  disappointing season: 'He's the guy' - CBSSports.com" id="89" name="Google Shape;89;p17"/>
          <p:cNvPicPr preferRelativeResize="0"/>
          <p:nvPr/>
        </p:nvPicPr>
        <p:blipFill>
          <a:blip r:embed="rId3">
            <a:alphaModFix/>
          </a:blip>
          <a:stretch>
            <a:fillRect/>
          </a:stretch>
        </p:blipFill>
        <p:spPr>
          <a:xfrm>
            <a:off x="3006162" y="3122025"/>
            <a:ext cx="3394025" cy="191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95" name="Google Shape;95;p18"/>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6" name="Google Shape;96;p18" title="Screenshot 2025-05-03 at 9.41.30 AM.png"/>
          <p:cNvPicPr preferRelativeResize="0"/>
          <p:nvPr/>
        </p:nvPicPr>
        <p:blipFill rotWithShape="1">
          <a:blip r:embed="rId3">
            <a:alphaModFix/>
          </a:blip>
          <a:srcRect b="31665" l="0" r="0" t="0"/>
          <a:stretch/>
        </p:blipFill>
        <p:spPr>
          <a:xfrm>
            <a:off x="713992" y="712925"/>
            <a:ext cx="7602159" cy="1326775"/>
          </a:xfrm>
          <a:prstGeom prst="rect">
            <a:avLst/>
          </a:prstGeom>
          <a:noFill/>
          <a:ln>
            <a:noFill/>
          </a:ln>
        </p:spPr>
      </p:pic>
      <p:pic>
        <p:nvPicPr>
          <p:cNvPr id="97" name="Google Shape;97;p18" title="Screenshot 2025-05-03 at 9.41.42 AM.png"/>
          <p:cNvPicPr preferRelativeResize="0"/>
          <p:nvPr/>
        </p:nvPicPr>
        <p:blipFill rotWithShape="1">
          <a:blip r:embed="rId4">
            <a:alphaModFix/>
          </a:blip>
          <a:srcRect b="5259" l="6822" r="7896" t="26261"/>
          <a:stretch/>
        </p:blipFill>
        <p:spPr>
          <a:xfrm>
            <a:off x="1000200" y="2154875"/>
            <a:ext cx="6790376" cy="1392550"/>
          </a:xfrm>
          <a:prstGeom prst="rect">
            <a:avLst/>
          </a:prstGeom>
          <a:noFill/>
          <a:ln>
            <a:noFill/>
          </a:ln>
        </p:spPr>
      </p:pic>
      <p:pic>
        <p:nvPicPr>
          <p:cNvPr id="98" name="Google Shape;98;p18" title="Screenshot 2025-05-03 at 9.41.51 AM.png"/>
          <p:cNvPicPr preferRelativeResize="0"/>
          <p:nvPr/>
        </p:nvPicPr>
        <p:blipFill rotWithShape="1">
          <a:blip r:embed="rId5">
            <a:alphaModFix/>
          </a:blip>
          <a:srcRect b="20912" l="0" r="0" t="8887"/>
          <a:stretch/>
        </p:blipFill>
        <p:spPr>
          <a:xfrm>
            <a:off x="815038" y="3662600"/>
            <a:ext cx="7400076" cy="132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Visualizations</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Explored how bat speed and swing length </a:t>
            </a:r>
            <a:r>
              <a:rPr lang="en"/>
              <a:t>impacts</a:t>
            </a:r>
            <a:r>
              <a:rPr lang="en"/>
              <a:t> parts of a players swing and overall performance</a:t>
            </a:r>
            <a:endParaRPr/>
          </a:p>
        </p:txBody>
      </p:sp>
      <p:pic>
        <p:nvPicPr>
          <p:cNvPr id="105" name="Google Shape;105;p19" title="Screenshot 2025-05-02 at 1.46.33 PM.png"/>
          <p:cNvPicPr preferRelativeResize="0"/>
          <p:nvPr/>
        </p:nvPicPr>
        <p:blipFill rotWithShape="1">
          <a:blip r:embed="rId3">
            <a:alphaModFix/>
          </a:blip>
          <a:srcRect b="0" l="3817" r="3288" t="0"/>
          <a:stretch/>
        </p:blipFill>
        <p:spPr>
          <a:xfrm>
            <a:off x="3127625" y="2582100"/>
            <a:ext cx="2755400" cy="2019851"/>
          </a:xfrm>
          <a:prstGeom prst="rect">
            <a:avLst/>
          </a:prstGeom>
          <a:noFill/>
          <a:ln>
            <a:noFill/>
          </a:ln>
        </p:spPr>
      </p:pic>
      <p:pic>
        <p:nvPicPr>
          <p:cNvPr id="106" name="Google Shape;106;p19" title="Screenshot 2025-05-02 at 1.46.48 PM.png"/>
          <p:cNvPicPr preferRelativeResize="0"/>
          <p:nvPr/>
        </p:nvPicPr>
        <p:blipFill rotWithShape="1">
          <a:blip r:embed="rId4">
            <a:alphaModFix/>
          </a:blip>
          <a:srcRect b="0" l="0" r="2143" t="0"/>
          <a:stretch/>
        </p:blipFill>
        <p:spPr>
          <a:xfrm>
            <a:off x="63725" y="2658288"/>
            <a:ext cx="2902601" cy="1960526"/>
          </a:xfrm>
          <a:prstGeom prst="rect">
            <a:avLst/>
          </a:prstGeom>
          <a:noFill/>
          <a:ln>
            <a:noFill/>
          </a:ln>
        </p:spPr>
      </p:pic>
      <p:pic>
        <p:nvPicPr>
          <p:cNvPr id="107" name="Google Shape;107;p19" title="Screenshot 2025-05-02 at 1.47.25 PM.png"/>
          <p:cNvPicPr preferRelativeResize="0"/>
          <p:nvPr/>
        </p:nvPicPr>
        <p:blipFill rotWithShape="1">
          <a:blip r:embed="rId5">
            <a:alphaModFix/>
          </a:blip>
          <a:srcRect b="0" l="4342" r="0" t="0"/>
          <a:stretch/>
        </p:blipFill>
        <p:spPr>
          <a:xfrm>
            <a:off x="6044325" y="2568725"/>
            <a:ext cx="3047576" cy="210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title="slwrc.png"/>
          <p:cNvPicPr preferRelativeResize="0"/>
          <p:nvPr/>
        </p:nvPicPr>
        <p:blipFill>
          <a:blip r:embed="rId3">
            <a:alphaModFix/>
          </a:blip>
          <a:stretch>
            <a:fillRect/>
          </a:stretch>
        </p:blipFill>
        <p:spPr>
          <a:xfrm>
            <a:off x="196676" y="1273950"/>
            <a:ext cx="2797576" cy="2204881"/>
          </a:xfrm>
          <a:prstGeom prst="rect">
            <a:avLst/>
          </a:prstGeom>
          <a:noFill/>
          <a:ln>
            <a:noFill/>
          </a:ln>
        </p:spPr>
      </p:pic>
      <p:pic>
        <p:nvPicPr>
          <p:cNvPr id="113" name="Google Shape;113;p20" title="swing speed ISO.png"/>
          <p:cNvPicPr preferRelativeResize="0"/>
          <p:nvPr/>
        </p:nvPicPr>
        <p:blipFill>
          <a:blip r:embed="rId4">
            <a:alphaModFix/>
          </a:blip>
          <a:stretch>
            <a:fillRect/>
          </a:stretch>
        </p:blipFill>
        <p:spPr>
          <a:xfrm>
            <a:off x="6157025" y="1273951"/>
            <a:ext cx="2797576" cy="2204874"/>
          </a:xfrm>
          <a:prstGeom prst="rect">
            <a:avLst/>
          </a:prstGeom>
          <a:noFill/>
          <a:ln>
            <a:noFill/>
          </a:ln>
        </p:spPr>
      </p:pic>
      <p:pic>
        <p:nvPicPr>
          <p:cNvPr id="114" name="Google Shape;114;p20" title="SLWPS.png"/>
          <p:cNvPicPr preferRelativeResize="0"/>
          <p:nvPr/>
        </p:nvPicPr>
        <p:blipFill>
          <a:blip r:embed="rId5">
            <a:alphaModFix/>
          </a:blip>
          <a:stretch>
            <a:fillRect/>
          </a:stretch>
        </p:blipFill>
        <p:spPr>
          <a:xfrm>
            <a:off x="3146650" y="2786238"/>
            <a:ext cx="2797576" cy="2204863"/>
          </a:xfrm>
          <a:prstGeom prst="rect">
            <a:avLst/>
          </a:prstGeom>
          <a:noFill/>
          <a:ln>
            <a:noFill/>
          </a:ln>
        </p:spPr>
      </p:pic>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Visualizations Cont.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Swing+</a:t>
            </a:r>
            <a:endParaRPr/>
          </a:p>
        </p:txBody>
      </p:sp>
      <p:sp>
        <p:nvSpPr>
          <p:cNvPr id="121" name="Google Shape;121;p21"/>
          <p:cNvSpPr txBox="1"/>
          <p:nvPr>
            <p:ph idx="1" type="body"/>
          </p:nvPr>
        </p:nvSpPr>
        <p:spPr>
          <a:xfrm>
            <a:off x="155850" y="1017725"/>
            <a:ext cx="8832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Goal: Create a metric that evaluates a players overall swing quality</a:t>
            </a:r>
            <a:endParaRPr/>
          </a:p>
          <a:p>
            <a:pPr indent="-342900" lvl="0" marL="457200" rtl="0" algn="l">
              <a:spcBef>
                <a:spcPts val="0"/>
              </a:spcBef>
              <a:spcAft>
                <a:spcPts val="0"/>
              </a:spcAft>
              <a:buSzPts val="1800"/>
              <a:buChar char="●"/>
            </a:pPr>
            <a:r>
              <a:rPr lang="en"/>
              <a:t>Factors: bat speed, launch angle, swing length, squared-up rate, blast rate, and whiff rate</a:t>
            </a:r>
            <a:endParaRPr/>
          </a:p>
          <a:p>
            <a:pPr indent="-342900" lvl="0" marL="457200" rtl="0" algn="l">
              <a:spcBef>
                <a:spcPts val="0"/>
              </a:spcBef>
              <a:spcAft>
                <a:spcPts val="0"/>
              </a:spcAft>
              <a:buSzPts val="1800"/>
              <a:buChar char="●"/>
            </a:pPr>
            <a:r>
              <a:rPr lang="en"/>
              <a:t>0.586 correlation with WRC+</a:t>
            </a:r>
            <a:endParaRPr/>
          </a:p>
        </p:txBody>
      </p:sp>
      <p:pic>
        <p:nvPicPr>
          <p:cNvPr id="122" name="Google Shape;122;p21" title="Screenshot 2025-05-01 at 2.11.59 PM.png"/>
          <p:cNvPicPr preferRelativeResize="0"/>
          <p:nvPr/>
        </p:nvPicPr>
        <p:blipFill rotWithShape="1">
          <a:blip r:embed="rId3">
            <a:alphaModFix/>
          </a:blip>
          <a:srcRect b="42703" l="4960" r="12367" t="14528"/>
          <a:stretch/>
        </p:blipFill>
        <p:spPr>
          <a:xfrm>
            <a:off x="1573575" y="2577837"/>
            <a:ext cx="2583924" cy="2499800"/>
          </a:xfrm>
          <a:prstGeom prst="rect">
            <a:avLst/>
          </a:prstGeom>
          <a:noFill/>
          <a:ln>
            <a:noFill/>
          </a:ln>
        </p:spPr>
      </p:pic>
      <p:pic>
        <p:nvPicPr>
          <p:cNvPr id="123" name="Google Shape;123;p21" title="Screenshot 2025-05-03 at 9.17.36 AM.png"/>
          <p:cNvPicPr preferRelativeResize="0"/>
          <p:nvPr/>
        </p:nvPicPr>
        <p:blipFill>
          <a:blip r:embed="rId4">
            <a:alphaModFix/>
          </a:blip>
          <a:stretch>
            <a:fillRect/>
          </a:stretch>
        </p:blipFill>
        <p:spPr>
          <a:xfrm>
            <a:off x="4260300" y="2730225"/>
            <a:ext cx="4514549" cy="2210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